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84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643852-80E7-4B80-AA10-DD42EA9D2B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6FAD4A-AD23-40AC-9502-9284A78589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1C41A4-A8A8-4433-85CD-E16EBAC0D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798E-3262-4912-89D7-20C9532B626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A2C484-81E3-4396-BCA2-A38F0E917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A32CB5-B5CD-400A-9050-F615FECE9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3916-BE07-4CF4-A234-E98239B7D5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6697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47B443-BE49-451E-BA2E-55192EA26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C282C78-2F1A-494D-A8D0-070051EAC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B8EB6C-F2BA-4983-9E38-2159AA2F2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798E-3262-4912-89D7-20C9532B626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9CF88F-0F36-4D71-B5F0-EB777041B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40DDD7-8173-4015-9482-E9D0C292F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3916-BE07-4CF4-A234-E98239B7D5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299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A32632F-C4FB-44D4-9C0C-1409D6A028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6AAE323-05EE-4B30-A6F8-DAD125F2D6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146D45-A28A-4666-B5B1-3DA9E68C5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798E-3262-4912-89D7-20C9532B626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2302A8-2188-41AB-AEF4-0B46F949A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030778-8C39-4C5B-9AC9-21D434867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3916-BE07-4CF4-A234-E98239B7D5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726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74E1AB-B58C-4B3A-AFF5-6A4ADEA14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12F005-A6EB-4E3E-AC85-E442C3BB8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C09A9C-FCAE-4856-9DD7-3C02ECA86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798E-3262-4912-89D7-20C9532B626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324BD1-1456-4F0C-8BE9-4E7CA3B2A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2938DE-D1B9-49F1-A919-6693D4A78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3916-BE07-4CF4-A234-E98239B7D5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08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5AFBF4-F116-4EDA-8222-F0F5A749E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31F8C4-2A26-468B-B77C-079083EB5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7133FB-2016-40CE-B6D3-FEBB45AF6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798E-3262-4912-89D7-20C9532B626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BA59B5-D885-48DB-9874-39729BD2C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646B59-74DD-491A-9908-2BDFC9D5B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3916-BE07-4CF4-A234-E98239B7D5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146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5420A1-8C46-4265-A0E2-591BFAF11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6B42CF-29E3-4EA7-8CFF-3A35A3B6EF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3E3B39-5040-4122-89B8-3954441974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08C1F47-E000-4CAA-A729-247356E4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798E-3262-4912-89D7-20C9532B626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127B06-165E-4CEA-8370-E5F18F80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FDE22E-4F54-4A40-88C2-C2B5F0A0F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3916-BE07-4CF4-A234-E98239B7D5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634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396D12-3F62-4706-843B-006760555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54AC7F3-1D96-4A44-A566-B42BE9F58C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7A171A1-AFEF-4AFD-AAEB-8FD9A1FC2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731BE4-79C3-4FDA-B7A7-E7E75F4D7B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2C3E7DB-9C11-469D-951D-8DC3C2BC12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34184D4-5C35-4E27-8FBC-32DD4F399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798E-3262-4912-89D7-20C9532B626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0F413E9-6992-4345-8BDF-372B0CE8E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92011B0-1703-438C-A8C2-CBD5B079F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3916-BE07-4CF4-A234-E98239B7D5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0017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4865A8-6270-4722-AAF6-883402938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2AAE1C0-3811-40B5-8C49-880218FCC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798E-3262-4912-89D7-20C9532B626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ED6F429-4E43-429C-AE43-FC9CB9C0F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41BEBFA-343C-4873-B811-7A72B8B2D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3916-BE07-4CF4-A234-E98239B7D5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1683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8C2842C-7782-4A02-9E5F-36C07E793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798E-3262-4912-89D7-20C9532B626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D63BB90-0487-4F2B-AD7C-E5C7FA072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B057A62-5AC4-4BAC-8A8E-34235596A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3916-BE07-4CF4-A234-E98239B7D5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402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E1BA09-2684-48B1-826A-BD449267C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DB9401-37D5-4CB2-A177-DC9C530E2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858EE3-B264-4D47-8812-AEA558C3B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8815B3-0A9A-44FD-B390-257A4CF27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798E-3262-4912-89D7-20C9532B626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DE3C29E-EF2E-4A66-8B41-1215DDE53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A75E926-8CD4-4783-B0DA-05AE1B58F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3916-BE07-4CF4-A234-E98239B7D5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5870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CB527F-2F4C-4F41-A2DB-4044AD3D0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773758D-5CC5-4510-93A5-9FEAC22CB5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FDC6822-B782-4440-9535-54D5309EB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5A5EC9-85E4-4FA8-A099-28AE3F5D5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798E-3262-4912-89D7-20C9532B626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CFDC7A-8E76-4E76-868E-B2709EAB9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395328-2523-4B15-AF8A-3D7E0F981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C3916-BE07-4CF4-A234-E98239B7D5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2317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D180060-2337-4B8E-8AFD-77285517D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870F00-11BC-4F05-9B4D-BAFEA1EB0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B86752-D038-41BE-AB10-80EC8411C2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7798E-3262-4912-89D7-20C9532B626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AAA1E9-E39B-425D-9616-1E55D20D61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A35E7A-ABF2-435C-9CAA-15560694B2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C3916-BE07-4CF4-A234-E98239B7D5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9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>
            <a:extLst>
              <a:ext uri="{FF2B5EF4-FFF2-40B4-BE49-F238E27FC236}">
                <a16:creationId xmlns:a16="http://schemas.microsoft.com/office/drawing/2014/main" id="{50C6BE7F-6B47-4AE3-86B9-D3C1AC2EA06F}"/>
              </a:ext>
            </a:extLst>
          </p:cNvPr>
          <p:cNvSpPr/>
          <p:nvPr/>
        </p:nvSpPr>
        <p:spPr>
          <a:xfrm>
            <a:off x="0" y="0"/>
            <a:ext cx="4578436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335FA2F1-5A9F-49F4-B8F5-C5EE1D054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976223"/>
              </p:ext>
            </p:extLst>
          </p:nvPr>
        </p:nvGraphicFramePr>
        <p:xfrm>
          <a:off x="4895386" y="234009"/>
          <a:ext cx="7117646" cy="77893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258065">
                  <a:extLst>
                    <a:ext uri="{9D8B030D-6E8A-4147-A177-3AD203B41FA5}">
                      <a16:colId xmlns:a16="http://schemas.microsoft.com/office/drawing/2014/main" val="1868896166"/>
                    </a:ext>
                  </a:extLst>
                </a:gridCol>
                <a:gridCol w="2927911">
                  <a:extLst>
                    <a:ext uri="{9D8B030D-6E8A-4147-A177-3AD203B41FA5}">
                      <a16:colId xmlns:a16="http://schemas.microsoft.com/office/drawing/2014/main" val="1788308218"/>
                    </a:ext>
                  </a:extLst>
                </a:gridCol>
                <a:gridCol w="1931670">
                  <a:extLst>
                    <a:ext uri="{9D8B030D-6E8A-4147-A177-3AD203B41FA5}">
                      <a16:colId xmlns:a16="http://schemas.microsoft.com/office/drawing/2014/main" val="17480675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Sector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Modelo de negocio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B2C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4999912"/>
                  </a:ext>
                </a:extLst>
              </a:tr>
              <a:tr h="382694">
                <a:tc gridSpan="3">
                  <a:txBody>
                    <a:bodyPr/>
                    <a:lstStyle/>
                    <a:p>
                      <a:pPr algn="just"/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Propuesta de valor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998427"/>
                  </a:ext>
                </a:extLst>
              </a:tr>
            </a:tbl>
          </a:graphicData>
        </a:graphic>
      </p:graphicFrame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573D393C-51A3-49DC-AD35-6C0712B589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555217"/>
              </p:ext>
            </p:extLst>
          </p:nvPr>
        </p:nvGraphicFramePr>
        <p:xfrm>
          <a:off x="364655" y="948626"/>
          <a:ext cx="3915486" cy="1505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4461">
                  <a:extLst>
                    <a:ext uri="{9D8B030D-6E8A-4147-A177-3AD203B41FA5}">
                      <a16:colId xmlns:a16="http://schemas.microsoft.com/office/drawing/2014/main" val="1436213066"/>
                    </a:ext>
                  </a:extLst>
                </a:gridCol>
                <a:gridCol w="851025">
                  <a:extLst>
                    <a:ext uri="{9D8B030D-6E8A-4147-A177-3AD203B41FA5}">
                      <a16:colId xmlns:a16="http://schemas.microsoft.com/office/drawing/2014/main" val="2241387844"/>
                    </a:ext>
                  </a:extLst>
                </a:gridCol>
              </a:tblGrid>
              <a:tr h="359834"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Nº1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4937908"/>
                  </a:ext>
                </a:extLst>
              </a:tr>
              <a:tr h="11394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Apellido / CEO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Teléfono</a:t>
                      </a:r>
                    </a:p>
                    <a:p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0141598"/>
                  </a:ext>
                </a:extLst>
              </a:tr>
            </a:tbl>
          </a:graphicData>
        </a:graphic>
      </p:graphicFrame>
      <p:graphicFrame>
        <p:nvGraphicFramePr>
          <p:cNvPr id="9" name="Tabla 7">
            <a:extLst>
              <a:ext uri="{FF2B5EF4-FFF2-40B4-BE49-F238E27FC236}">
                <a16:creationId xmlns:a16="http://schemas.microsoft.com/office/drawing/2014/main" id="{2E4B7C50-E833-450E-BF18-4F9B52DAA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215974"/>
              </p:ext>
            </p:extLst>
          </p:nvPr>
        </p:nvGraphicFramePr>
        <p:xfrm>
          <a:off x="8981424" y="1452093"/>
          <a:ext cx="303160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5804">
                  <a:extLst>
                    <a:ext uri="{9D8B030D-6E8A-4147-A177-3AD203B41FA5}">
                      <a16:colId xmlns:a16="http://schemas.microsoft.com/office/drawing/2014/main" val="1436213066"/>
                    </a:ext>
                  </a:extLst>
                </a:gridCol>
                <a:gridCol w="1515804">
                  <a:extLst>
                    <a:ext uri="{9D8B030D-6E8A-4147-A177-3AD203B41FA5}">
                      <a16:colId xmlns:a16="http://schemas.microsoft.com/office/drawing/2014/main" val="18998793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Facturación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493790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s-ES" sz="14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Inicio Ventas mes y año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4880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Ventas Q1 2021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348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Previsión 2021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625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Previsión 2022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2475656"/>
                  </a:ext>
                </a:extLst>
              </a:tr>
            </a:tbl>
          </a:graphicData>
        </a:graphic>
      </p:graphicFrame>
      <p:graphicFrame>
        <p:nvGraphicFramePr>
          <p:cNvPr id="10" name="Tabla 7">
            <a:extLst>
              <a:ext uri="{FF2B5EF4-FFF2-40B4-BE49-F238E27FC236}">
                <a16:creationId xmlns:a16="http://schemas.microsoft.com/office/drawing/2014/main" id="{B9EA0E7C-12B4-42FE-9B55-5090F0E393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931532"/>
              </p:ext>
            </p:extLst>
          </p:nvPr>
        </p:nvGraphicFramePr>
        <p:xfrm>
          <a:off x="8953614" y="3745443"/>
          <a:ext cx="3059418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9418">
                  <a:extLst>
                    <a:ext uri="{9D8B030D-6E8A-4147-A177-3AD203B41FA5}">
                      <a16:colId xmlns:a16="http://schemas.microsoft.com/office/drawing/2014/main" val="1436213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KPIs Relevantes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4937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523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873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7415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4487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2149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626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9392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8610724"/>
                  </a:ext>
                </a:extLst>
              </a:tr>
            </a:tbl>
          </a:graphicData>
        </a:graphic>
      </p:graphicFrame>
      <p:graphicFrame>
        <p:nvGraphicFramePr>
          <p:cNvPr id="11" name="Tabla 7">
            <a:extLst>
              <a:ext uri="{FF2B5EF4-FFF2-40B4-BE49-F238E27FC236}">
                <a16:creationId xmlns:a16="http://schemas.microsoft.com/office/drawing/2014/main" id="{8A865CED-7486-468B-91F6-30F8D5DE9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028642"/>
              </p:ext>
            </p:extLst>
          </p:nvPr>
        </p:nvGraphicFramePr>
        <p:xfrm>
          <a:off x="4894295" y="1452093"/>
          <a:ext cx="36639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3938">
                  <a:extLst>
                    <a:ext uri="{9D8B030D-6E8A-4147-A177-3AD203B41FA5}">
                      <a16:colId xmlns:a16="http://schemas.microsoft.com/office/drawing/2014/main" val="1436213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Modelo económico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4937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Clientes: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9260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Monetización: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523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6057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6027440"/>
                  </a:ext>
                </a:extLst>
              </a:tr>
            </a:tbl>
          </a:graphicData>
        </a:graphic>
      </p:graphicFrame>
      <p:graphicFrame>
        <p:nvGraphicFramePr>
          <p:cNvPr id="13" name="Tabla 13">
            <a:extLst>
              <a:ext uri="{FF2B5EF4-FFF2-40B4-BE49-F238E27FC236}">
                <a16:creationId xmlns:a16="http://schemas.microsoft.com/office/drawing/2014/main" id="{BF136EFF-B061-426D-91A1-4157A48827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822514"/>
              </p:ext>
            </p:extLst>
          </p:nvPr>
        </p:nvGraphicFramePr>
        <p:xfrm>
          <a:off x="383947" y="4727670"/>
          <a:ext cx="3911209" cy="178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200">
                  <a:extLst>
                    <a:ext uri="{9D8B030D-6E8A-4147-A177-3AD203B41FA5}">
                      <a16:colId xmlns:a16="http://schemas.microsoft.com/office/drawing/2014/main" val="3386324775"/>
                    </a:ext>
                  </a:extLst>
                </a:gridCol>
                <a:gridCol w="1359009">
                  <a:extLst>
                    <a:ext uri="{9D8B030D-6E8A-4147-A177-3AD203B41FA5}">
                      <a16:colId xmlns:a16="http://schemas.microsoft.com/office/drawing/2014/main" val="2091624469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s-ES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Equity</a:t>
                      </a:r>
                      <a:r>
                        <a:rPr lang="es-E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Story</a:t>
                      </a:r>
                      <a:endParaRPr lang="es-E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351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Financiación privada histórica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y €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8109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Tamaño ronda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26630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Comprometido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2246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Valoración pre money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6595698"/>
                  </a:ext>
                </a:extLst>
              </a:tr>
            </a:tbl>
          </a:graphicData>
        </a:graphic>
      </p:graphicFrame>
      <p:graphicFrame>
        <p:nvGraphicFramePr>
          <p:cNvPr id="22" name="Tabla 22">
            <a:extLst>
              <a:ext uri="{FF2B5EF4-FFF2-40B4-BE49-F238E27FC236}">
                <a16:creationId xmlns:a16="http://schemas.microsoft.com/office/drawing/2014/main" id="{D5BA6F64-D1B0-4E21-B9E5-C8211BA7F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839398"/>
              </p:ext>
            </p:extLst>
          </p:nvPr>
        </p:nvGraphicFramePr>
        <p:xfrm>
          <a:off x="4867576" y="2863134"/>
          <a:ext cx="3663928" cy="14833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433724">
                  <a:extLst>
                    <a:ext uri="{9D8B030D-6E8A-4147-A177-3AD203B41FA5}">
                      <a16:colId xmlns:a16="http://schemas.microsoft.com/office/drawing/2014/main" val="1512572503"/>
                    </a:ext>
                  </a:extLst>
                </a:gridCol>
                <a:gridCol w="2230204">
                  <a:extLst>
                    <a:ext uri="{9D8B030D-6E8A-4147-A177-3AD203B41FA5}">
                      <a16:colId xmlns:a16="http://schemas.microsoft.com/office/drawing/2014/main" val="345320206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just"/>
                      <a:r>
                        <a:rPr lang="es-ES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E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Economics</a:t>
                      </a:r>
                      <a:endParaRPr lang="es-E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es-E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0471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LTV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175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CAC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0€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6799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LTV/CAC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8493106"/>
                  </a:ext>
                </a:extLst>
              </a:tr>
            </a:tbl>
          </a:graphicData>
        </a:graphic>
      </p:graphicFrame>
      <p:graphicFrame>
        <p:nvGraphicFramePr>
          <p:cNvPr id="24" name="Tabla 22">
            <a:extLst>
              <a:ext uri="{FF2B5EF4-FFF2-40B4-BE49-F238E27FC236}">
                <a16:creationId xmlns:a16="http://schemas.microsoft.com/office/drawing/2014/main" id="{DD92F63B-9686-4EEC-A0CD-2B6BCD1A5B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149534"/>
              </p:ext>
            </p:extLst>
          </p:nvPr>
        </p:nvGraphicFramePr>
        <p:xfrm>
          <a:off x="4867576" y="4647286"/>
          <a:ext cx="3689563" cy="17881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689563">
                  <a:extLst>
                    <a:ext uri="{9D8B030D-6E8A-4147-A177-3AD203B41FA5}">
                      <a16:colId xmlns:a16="http://schemas.microsoft.com/office/drawing/2014/main" val="15125725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Otros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0471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136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9543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7600073"/>
                  </a:ext>
                </a:extLst>
              </a:tr>
              <a:tr h="231889">
                <a:tc>
                  <a:txBody>
                    <a:bodyPr/>
                    <a:lstStyle/>
                    <a:p>
                      <a:pPr algn="just"/>
                      <a:endParaRPr lang="es-E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036763"/>
                  </a:ext>
                </a:extLst>
              </a:tr>
            </a:tbl>
          </a:graphicData>
        </a:graphic>
      </p:graphicFrame>
      <p:graphicFrame>
        <p:nvGraphicFramePr>
          <p:cNvPr id="23" name="Tabla 22">
            <a:extLst>
              <a:ext uri="{FF2B5EF4-FFF2-40B4-BE49-F238E27FC236}">
                <a16:creationId xmlns:a16="http://schemas.microsoft.com/office/drawing/2014/main" id="{43F9C9CD-54AE-43A8-9E8C-D7448E15A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363238"/>
              </p:ext>
            </p:extLst>
          </p:nvPr>
        </p:nvGraphicFramePr>
        <p:xfrm>
          <a:off x="383947" y="3444314"/>
          <a:ext cx="3911049" cy="11125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368784">
                  <a:extLst>
                    <a:ext uri="{9D8B030D-6E8A-4147-A177-3AD203B41FA5}">
                      <a16:colId xmlns:a16="http://schemas.microsoft.com/office/drawing/2014/main" val="1512572503"/>
                    </a:ext>
                  </a:extLst>
                </a:gridCol>
                <a:gridCol w="1542265">
                  <a:extLst>
                    <a:ext uri="{9D8B030D-6E8A-4147-A177-3AD203B41FA5}">
                      <a16:colId xmlns:a16="http://schemas.microsoft.com/office/drawing/2014/main" val="30068919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Captable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0471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Socios Fundadores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175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Inversores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6799279"/>
                  </a:ext>
                </a:extLst>
              </a:tr>
            </a:tbl>
          </a:graphicData>
        </a:graphic>
      </p:graphicFrame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5797C8D3-6A6E-4F75-8810-7BBAAD9AE1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947966"/>
              </p:ext>
            </p:extLst>
          </p:nvPr>
        </p:nvGraphicFramePr>
        <p:xfrm>
          <a:off x="363476" y="2551215"/>
          <a:ext cx="3911049" cy="7416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911049">
                  <a:extLst>
                    <a:ext uri="{9D8B030D-6E8A-4147-A177-3AD203B41FA5}">
                      <a16:colId xmlns:a16="http://schemas.microsoft.com/office/drawing/2014/main" val="15125725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Equipo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0471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(Departamento), # (Departamento), 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175659"/>
                  </a:ext>
                </a:extLst>
              </a:tr>
            </a:tbl>
          </a:graphicData>
        </a:graphic>
      </p:graphicFrame>
      <p:sp>
        <p:nvSpPr>
          <p:cNvPr id="27" name="CuadroTexto 26">
            <a:extLst>
              <a:ext uri="{FF2B5EF4-FFF2-40B4-BE49-F238E27FC236}">
                <a16:creationId xmlns:a16="http://schemas.microsoft.com/office/drawing/2014/main" id="{DB94CE48-0DBA-4B41-99A7-290A57238D36}"/>
              </a:ext>
            </a:extLst>
          </p:cNvPr>
          <p:cNvSpPr txBox="1"/>
          <p:nvPr/>
        </p:nvSpPr>
        <p:spPr>
          <a:xfrm>
            <a:off x="3339170" y="111783"/>
            <a:ext cx="1065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Ver Web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A770F250-8518-4EA5-B3DC-9E827831847B}"/>
              </a:ext>
            </a:extLst>
          </p:cNvPr>
          <p:cNvSpPr txBox="1"/>
          <p:nvPr/>
        </p:nvSpPr>
        <p:spPr>
          <a:xfrm>
            <a:off x="3315427" y="950374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Ciudad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DBC0A65B-BEB0-4D0F-A8AD-229AA92F0D43}"/>
              </a:ext>
            </a:extLst>
          </p:cNvPr>
          <p:cNvSpPr/>
          <p:nvPr/>
        </p:nvSpPr>
        <p:spPr>
          <a:xfrm>
            <a:off x="2850743" y="1452093"/>
            <a:ext cx="1238870" cy="125834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 CEO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9" name="Picture 4" descr="Resultado de imagen de linkedin logo">
            <a:extLst>
              <a:ext uri="{FF2B5EF4-FFF2-40B4-BE49-F238E27FC236}">
                <a16:creationId xmlns:a16="http://schemas.microsoft.com/office/drawing/2014/main" id="{926D58BD-9CC9-4EEC-A86D-C6A336E8B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245" y="2290684"/>
            <a:ext cx="501281" cy="501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4C19A26E-0AA2-4E85-A2BE-9A6FFE6BD03A}"/>
              </a:ext>
            </a:extLst>
          </p:cNvPr>
          <p:cNvSpPr/>
          <p:nvPr/>
        </p:nvSpPr>
        <p:spPr>
          <a:xfrm>
            <a:off x="436052" y="163696"/>
            <a:ext cx="2743376" cy="6348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LOGO</a:t>
            </a:r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15875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93</Words>
  <Application>Microsoft Office PowerPoint</Application>
  <PresentationFormat>Panorámica</PresentationFormat>
  <Paragraphs>47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Toni Villuendas</dc:creator>
  <cp:lastModifiedBy>Celia Viana</cp:lastModifiedBy>
  <cp:revision>9</cp:revision>
  <dcterms:created xsi:type="dcterms:W3CDTF">2021-02-26T17:33:27Z</dcterms:created>
  <dcterms:modified xsi:type="dcterms:W3CDTF">2021-05-13T06:33:24Z</dcterms:modified>
</cp:coreProperties>
</file>